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62" r:id="rId4"/>
    <p:sldId id="275" r:id="rId5"/>
    <p:sldId id="276" r:id="rId6"/>
    <p:sldId id="277" r:id="rId7"/>
    <p:sldId id="278" r:id="rId8"/>
    <p:sldId id="265" r:id="rId9"/>
    <p:sldId id="257" r:id="rId10"/>
    <p:sldId id="258" r:id="rId11"/>
    <p:sldId id="259" r:id="rId12"/>
    <p:sldId id="273" r:id="rId13"/>
    <p:sldId id="272" r:id="rId14"/>
    <p:sldId id="280" r:id="rId15"/>
    <p:sldId id="26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0345"/>
    <a:srgbClr val="170564"/>
    <a:srgbClr val="1E0674"/>
    <a:srgbClr val="2A09A3"/>
    <a:srgbClr val="1F3763"/>
    <a:srgbClr val="0C15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39C582-B40B-715E-E709-6CBF64C01FAB}" v="6" dt="2026-09-22T04:56:53.791"/>
    <p1510:client id="{9C292BB2-7F40-C716-A9DD-9525360AB656}" v="7" dt="2026-09-22T04:49:45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bin, James R" userId="a35d3836-8b8f-45a0-8e0a-2ed3c49019a7" providerId="ADAL" clId="{E1D3E833-4316-466D-AE80-FE87E71D4451}"/>
    <pc:docChg chg="custSel addSld modSld">
      <pc:chgData name="Rubin, James R" userId="a35d3836-8b8f-45a0-8e0a-2ed3c49019a7" providerId="ADAL" clId="{E1D3E833-4316-466D-AE80-FE87E71D4451}" dt="2026-09-18T15:01:01.473" v="360" actId="1076"/>
      <pc:docMkLst>
        <pc:docMk/>
      </pc:docMkLst>
      <pc:sldChg chg="modSp mod">
        <pc:chgData name="Rubin, James R" userId="a35d3836-8b8f-45a0-8e0a-2ed3c49019a7" providerId="ADAL" clId="{E1D3E833-4316-466D-AE80-FE87E71D4451}" dt="2026-09-16T18:05:38.162" v="1" actId="20577"/>
        <pc:sldMkLst>
          <pc:docMk/>
          <pc:sldMk cId="2005378053" sldId="256"/>
        </pc:sldMkLst>
        <pc:spChg chg="mod">
          <ac:chgData name="Rubin, James R" userId="a35d3836-8b8f-45a0-8e0a-2ed3c49019a7" providerId="ADAL" clId="{E1D3E833-4316-466D-AE80-FE87E71D4451}" dt="2026-09-16T18:05:38.162" v="1" actId="20577"/>
          <ac:spMkLst>
            <pc:docMk/>
            <pc:sldMk cId="2005378053" sldId="256"/>
            <ac:spMk id="2" creationId="{5A87646F-9579-496F-216A-6C80A4CC2B8B}"/>
          </ac:spMkLst>
        </pc:spChg>
      </pc:sldChg>
      <pc:sldChg chg="modSp mod">
        <pc:chgData name="Rubin, James R" userId="a35d3836-8b8f-45a0-8e0a-2ed3c49019a7" providerId="ADAL" clId="{E1D3E833-4316-466D-AE80-FE87E71D4451}" dt="2026-09-16T18:06:15.776" v="3" actId="20577"/>
        <pc:sldMkLst>
          <pc:docMk/>
          <pc:sldMk cId="3314335725" sldId="257"/>
        </pc:sldMkLst>
        <pc:spChg chg="mod">
          <ac:chgData name="Rubin, James R" userId="a35d3836-8b8f-45a0-8e0a-2ed3c49019a7" providerId="ADAL" clId="{E1D3E833-4316-466D-AE80-FE87E71D4451}" dt="2026-09-16T18:06:15.776" v="3" actId="20577"/>
          <ac:spMkLst>
            <pc:docMk/>
            <pc:sldMk cId="3314335725" sldId="257"/>
            <ac:spMk id="4" creationId="{77DA96BD-D2F1-6F2A-7AA0-95EFDA5957C2}"/>
          </ac:spMkLst>
        </pc:spChg>
      </pc:sldChg>
      <pc:sldChg chg="modSp mod">
        <pc:chgData name="Rubin, James R" userId="a35d3836-8b8f-45a0-8e0a-2ed3c49019a7" providerId="ADAL" clId="{E1D3E833-4316-466D-AE80-FE87E71D4451}" dt="2026-09-16T21:52:50.806" v="335" actId="27636"/>
        <pc:sldMkLst>
          <pc:docMk/>
          <pc:sldMk cId="1974388746" sldId="260"/>
        </pc:sldMkLst>
        <pc:spChg chg="mod">
          <ac:chgData name="Rubin, James R" userId="a35d3836-8b8f-45a0-8e0a-2ed3c49019a7" providerId="ADAL" clId="{E1D3E833-4316-466D-AE80-FE87E71D4451}" dt="2026-09-16T21:52:50.806" v="335" actId="27636"/>
          <ac:spMkLst>
            <pc:docMk/>
            <pc:sldMk cId="1974388746" sldId="260"/>
            <ac:spMk id="3" creationId="{10C1AC22-DE9A-F9B3-D915-0D604A8361E6}"/>
          </ac:spMkLst>
        </pc:spChg>
      </pc:sldChg>
      <pc:sldChg chg="modSp mod">
        <pc:chgData name="Rubin, James R" userId="a35d3836-8b8f-45a0-8e0a-2ed3c49019a7" providerId="ADAL" clId="{E1D3E833-4316-466D-AE80-FE87E71D4451}" dt="2026-09-17T13:29:12.748" v="336" actId="1076"/>
        <pc:sldMkLst>
          <pc:docMk/>
          <pc:sldMk cId="1597017562" sldId="272"/>
        </pc:sldMkLst>
        <pc:spChg chg="mod">
          <ac:chgData name="Rubin, James R" userId="a35d3836-8b8f-45a0-8e0a-2ed3c49019a7" providerId="ADAL" clId="{E1D3E833-4316-466D-AE80-FE87E71D4451}" dt="2026-09-17T13:29:12.748" v="336" actId="1076"/>
          <ac:spMkLst>
            <pc:docMk/>
            <pc:sldMk cId="1597017562" sldId="272"/>
            <ac:spMk id="3" creationId="{5F0B8A9E-2FA7-0814-5473-D2CB7DAD67CB}"/>
          </ac:spMkLst>
        </pc:spChg>
      </pc:sldChg>
      <pc:sldChg chg="modSp mod">
        <pc:chgData name="Rubin, James R" userId="a35d3836-8b8f-45a0-8e0a-2ed3c49019a7" providerId="ADAL" clId="{E1D3E833-4316-466D-AE80-FE87E71D4451}" dt="2026-09-16T21:38:01.881" v="260" actId="27636"/>
        <pc:sldMkLst>
          <pc:docMk/>
          <pc:sldMk cId="806184008" sldId="273"/>
        </pc:sldMkLst>
        <pc:spChg chg="mod">
          <ac:chgData name="Rubin, James R" userId="a35d3836-8b8f-45a0-8e0a-2ed3c49019a7" providerId="ADAL" clId="{E1D3E833-4316-466D-AE80-FE87E71D4451}" dt="2026-09-16T21:38:01.881" v="260" actId="27636"/>
          <ac:spMkLst>
            <pc:docMk/>
            <pc:sldMk cId="806184008" sldId="273"/>
            <ac:spMk id="3" creationId="{01EB8535-6807-5B1E-D844-7E01B910A4C7}"/>
          </ac:spMkLst>
        </pc:spChg>
        <pc:spChg chg="mod">
          <ac:chgData name="Rubin, James R" userId="a35d3836-8b8f-45a0-8e0a-2ed3c49019a7" providerId="ADAL" clId="{E1D3E833-4316-466D-AE80-FE87E71D4451}" dt="2026-09-16T21:37:48.912" v="258" actId="255"/>
          <ac:spMkLst>
            <pc:docMk/>
            <pc:sldMk cId="806184008" sldId="273"/>
            <ac:spMk id="4" creationId="{EF3F2868-1428-2BBA-4E9D-DEFBECFF1359}"/>
          </ac:spMkLst>
        </pc:spChg>
      </pc:sldChg>
      <pc:sldChg chg="addSp modSp new mod">
        <pc:chgData name="Rubin, James R" userId="a35d3836-8b8f-45a0-8e0a-2ed3c49019a7" providerId="ADAL" clId="{E1D3E833-4316-466D-AE80-FE87E71D4451}" dt="2026-09-18T15:01:01.473" v="360" actId="1076"/>
        <pc:sldMkLst>
          <pc:docMk/>
          <pc:sldMk cId="2865789900" sldId="280"/>
        </pc:sldMkLst>
        <pc:spChg chg="mod">
          <ac:chgData name="Rubin, James R" userId="a35d3836-8b8f-45a0-8e0a-2ed3c49019a7" providerId="ADAL" clId="{E1D3E833-4316-466D-AE80-FE87E71D4451}" dt="2026-09-16T18:08:33.232" v="201" actId="122"/>
          <ac:spMkLst>
            <pc:docMk/>
            <pc:sldMk cId="2865789900" sldId="280"/>
            <ac:spMk id="2" creationId="{BE283E28-27B2-3E58-C1E6-2DE7AD06E702}"/>
          </ac:spMkLst>
        </pc:spChg>
        <pc:spChg chg="mod">
          <ac:chgData name="Rubin, James R" userId="a35d3836-8b8f-45a0-8e0a-2ed3c49019a7" providerId="ADAL" clId="{E1D3E833-4316-466D-AE80-FE87E71D4451}" dt="2026-09-16T21:36:47.387" v="238" actId="20577"/>
          <ac:spMkLst>
            <pc:docMk/>
            <pc:sldMk cId="2865789900" sldId="280"/>
            <ac:spMk id="3" creationId="{92434978-52F5-14AA-5DB2-72106E32D35A}"/>
          </ac:spMkLst>
        </pc:spChg>
        <pc:spChg chg="mod">
          <ac:chgData name="Rubin, James R" userId="a35d3836-8b8f-45a0-8e0a-2ed3c49019a7" providerId="ADAL" clId="{E1D3E833-4316-466D-AE80-FE87E71D4451}" dt="2026-09-18T15:00:54.794" v="359" actId="14100"/>
          <ac:spMkLst>
            <pc:docMk/>
            <pc:sldMk cId="2865789900" sldId="280"/>
            <ac:spMk id="4" creationId="{D001A9D6-A3A2-F53B-AB03-D1C77B169784}"/>
          </ac:spMkLst>
        </pc:spChg>
        <pc:picChg chg="add mod">
          <ac:chgData name="Rubin, James R" userId="a35d3836-8b8f-45a0-8e0a-2ed3c49019a7" providerId="ADAL" clId="{E1D3E833-4316-466D-AE80-FE87E71D4451}" dt="2026-09-18T15:01:01.473" v="360" actId="1076"/>
          <ac:picMkLst>
            <pc:docMk/>
            <pc:sldMk cId="2865789900" sldId="280"/>
            <ac:picMk id="6" creationId="{6C7570A8-F989-4984-50ED-0EFCE72A40C4}"/>
          </ac:picMkLst>
        </pc:picChg>
      </pc:sldChg>
    </pc:docChg>
  </pc:docChgLst>
  <pc:docChgLst>
    <pc:chgData name="Rubin, James R" userId="S::jrrubin@cbe.ab.ca::a35d3836-8b8f-45a0-8e0a-2ed3c49019a7" providerId="AD" clId="Web-{18569464-B4D8-006B-E460-7577B3EA5B84}"/>
    <pc:docChg chg="modSld">
      <pc:chgData name="Rubin, James R" userId="S::jrrubin@cbe.ab.ca::a35d3836-8b8f-45a0-8e0a-2ed3c49019a7" providerId="AD" clId="Web-{18569464-B4D8-006B-E460-7577B3EA5B84}" dt="2026-09-17T04:44:39.358" v="132" actId="1076"/>
      <pc:docMkLst>
        <pc:docMk/>
      </pc:docMkLst>
      <pc:sldChg chg="modSp">
        <pc:chgData name="Rubin, James R" userId="S::jrrubin@cbe.ab.ca::a35d3836-8b8f-45a0-8e0a-2ed3c49019a7" providerId="AD" clId="Web-{18569464-B4D8-006B-E460-7577B3EA5B84}" dt="2026-09-17T04:38:49.608" v="69" actId="1076"/>
        <pc:sldMkLst>
          <pc:docMk/>
          <pc:sldMk cId="2195173034" sldId="258"/>
        </pc:sldMkLst>
        <pc:picChg chg="mod">
          <ac:chgData name="Rubin, James R" userId="S::jrrubin@cbe.ab.ca::a35d3836-8b8f-45a0-8e0a-2ed3c49019a7" providerId="AD" clId="Web-{18569464-B4D8-006B-E460-7577B3EA5B84}" dt="2026-09-17T04:38:49.608" v="69" actId="1076"/>
          <ac:picMkLst>
            <pc:docMk/>
            <pc:sldMk cId="2195173034" sldId="258"/>
            <ac:picMk id="7" creationId="{EB7593BD-42EE-11FB-C308-1108A0411955}"/>
          </ac:picMkLst>
        </pc:picChg>
      </pc:sldChg>
      <pc:sldChg chg="modSp">
        <pc:chgData name="Rubin, James R" userId="S::jrrubin@cbe.ab.ca::a35d3836-8b8f-45a0-8e0a-2ed3c49019a7" providerId="AD" clId="Web-{18569464-B4D8-006B-E460-7577B3EA5B84}" dt="2026-09-17T04:41:35.077" v="82" actId="20577"/>
        <pc:sldMkLst>
          <pc:docMk/>
          <pc:sldMk cId="1597017562" sldId="272"/>
        </pc:sldMkLst>
        <pc:spChg chg="mod">
          <ac:chgData name="Rubin, James R" userId="S::jrrubin@cbe.ab.ca::a35d3836-8b8f-45a0-8e0a-2ed3c49019a7" providerId="AD" clId="Web-{18569464-B4D8-006B-E460-7577B3EA5B84}" dt="2026-09-17T04:41:35.077" v="82" actId="20577"/>
          <ac:spMkLst>
            <pc:docMk/>
            <pc:sldMk cId="1597017562" sldId="272"/>
            <ac:spMk id="3" creationId="{5F0B8A9E-2FA7-0814-5473-D2CB7DAD67CB}"/>
          </ac:spMkLst>
        </pc:spChg>
      </pc:sldChg>
      <pc:sldChg chg="modSp">
        <pc:chgData name="Rubin, James R" userId="S::jrrubin@cbe.ab.ca::a35d3836-8b8f-45a0-8e0a-2ed3c49019a7" providerId="AD" clId="Web-{18569464-B4D8-006B-E460-7577B3EA5B84}" dt="2026-09-17T04:39:07.827" v="70" actId="20577"/>
        <pc:sldMkLst>
          <pc:docMk/>
          <pc:sldMk cId="806184008" sldId="273"/>
        </pc:sldMkLst>
        <pc:spChg chg="mod">
          <ac:chgData name="Rubin, James R" userId="S::jrrubin@cbe.ab.ca::a35d3836-8b8f-45a0-8e0a-2ed3c49019a7" providerId="AD" clId="Web-{18569464-B4D8-006B-E460-7577B3EA5B84}" dt="2026-09-17T04:39:07.827" v="70" actId="20577"/>
          <ac:spMkLst>
            <pc:docMk/>
            <pc:sldMk cId="806184008" sldId="273"/>
            <ac:spMk id="4" creationId="{EF3F2868-1428-2BBA-4E9D-DEFBECFF1359}"/>
          </ac:spMkLst>
        </pc:spChg>
      </pc:sldChg>
      <pc:sldChg chg="modSp">
        <pc:chgData name="Rubin, James R" userId="S::jrrubin@cbe.ab.ca::a35d3836-8b8f-45a0-8e0a-2ed3c49019a7" providerId="AD" clId="Web-{18569464-B4D8-006B-E460-7577B3EA5B84}" dt="2026-09-17T04:37:09.858" v="68" actId="20577"/>
        <pc:sldMkLst>
          <pc:docMk/>
          <pc:sldMk cId="3452724552" sldId="278"/>
        </pc:sldMkLst>
        <pc:spChg chg="mod">
          <ac:chgData name="Rubin, James R" userId="S::jrrubin@cbe.ab.ca::a35d3836-8b8f-45a0-8e0a-2ed3c49019a7" providerId="AD" clId="Web-{18569464-B4D8-006B-E460-7577B3EA5B84}" dt="2026-09-17T04:37:09.858" v="68" actId="20577"/>
          <ac:spMkLst>
            <pc:docMk/>
            <pc:sldMk cId="3452724552" sldId="278"/>
            <ac:spMk id="3" creationId="{AE6256D2-8E7E-168E-5845-62AC77BBE7EC}"/>
          </ac:spMkLst>
        </pc:spChg>
        <pc:spChg chg="mod">
          <ac:chgData name="Rubin, James R" userId="S::jrrubin@cbe.ab.ca::a35d3836-8b8f-45a0-8e0a-2ed3c49019a7" providerId="AD" clId="Web-{18569464-B4D8-006B-E460-7577B3EA5B84}" dt="2026-09-17T04:37:06.889" v="62" actId="20577"/>
          <ac:spMkLst>
            <pc:docMk/>
            <pc:sldMk cId="3452724552" sldId="278"/>
            <ac:spMk id="4" creationId="{88FE824B-DEFF-32B8-CD49-56CAA19E14C6}"/>
          </ac:spMkLst>
        </pc:spChg>
      </pc:sldChg>
      <pc:sldChg chg="addSp modSp">
        <pc:chgData name="Rubin, James R" userId="S::jrrubin@cbe.ab.ca::a35d3836-8b8f-45a0-8e0a-2ed3c49019a7" providerId="AD" clId="Web-{18569464-B4D8-006B-E460-7577B3EA5B84}" dt="2026-09-17T04:44:39.358" v="132" actId="1076"/>
        <pc:sldMkLst>
          <pc:docMk/>
          <pc:sldMk cId="2865789900" sldId="280"/>
        </pc:sldMkLst>
        <pc:spChg chg="mod">
          <ac:chgData name="Rubin, James R" userId="S::jrrubin@cbe.ab.ca::a35d3836-8b8f-45a0-8e0a-2ed3c49019a7" providerId="AD" clId="Web-{18569464-B4D8-006B-E460-7577B3EA5B84}" dt="2026-09-17T04:44:39.358" v="132" actId="1076"/>
          <ac:spMkLst>
            <pc:docMk/>
            <pc:sldMk cId="2865789900" sldId="280"/>
            <ac:spMk id="3" creationId="{92434978-52F5-14AA-5DB2-72106E32D35A}"/>
          </ac:spMkLst>
        </pc:spChg>
        <pc:spChg chg="add mod">
          <ac:chgData name="Rubin, James R" userId="S::jrrubin@cbe.ab.ca::a35d3836-8b8f-45a0-8e0a-2ed3c49019a7" providerId="AD" clId="Web-{18569464-B4D8-006B-E460-7577B3EA5B84}" dt="2026-09-17T04:44:16.701" v="110" actId="20577"/>
          <ac:spMkLst>
            <pc:docMk/>
            <pc:sldMk cId="2865789900" sldId="280"/>
            <ac:spMk id="4" creationId="{D001A9D6-A3A2-F53B-AB03-D1C77B169784}"/>
          </ac:spMkLst>
        </pc:spChg>
      </pc:sldChg>
    </pc:docChg>
  </pc:docChgLst>
  <pc:docChgLst>
    <pc:chgData name="Rubin, James R" userId="S::jrrubin@cbe.ab.ca::a35d3836-8b8f-45a0-8e0a-2ed3c49019a7" providerId="AD" clId="Web-{9C292BB2-7F40-C716-A9DD-9525360AB656}"/>
    <pc:docChg chg="modSld">
      <pc:chgData name="Rubin, James R" userId="S::jrrubin@cbe.ab.ca::a35d3836-8b8f-45a0-8e0a-2ed3c49019a7" providerId="AD" clId="Web-{9C292BB2-7F40-C716-A9DD-9525360AB656}" dt="2026-09-22T04:49:45.258" v="6" actId="20577"/>
      <pc:docMkLst>
        <pc:docMk/>
      </pc:docMkLst>
      <pc:sldChg chg="modSp">
        <pc:chgData name="Rubin, James R" userId="S::jrrubin@cbe.ab.ca::a35d3836-8b8f-45a0-8e0a-2ed3c49019a7" providerId="AD" clId="Web-{9C292BB2-7F40-C716-A9DD-9525360AB656}" dt="2026-09-22T04:49:45.258" v="6" actId="20577"/>
        <pc:sldMkLst>
          <pc:docMk/>
          <pc:sldMk cId="1915408207" sldId="277"/>
        </pc:sldMkLst>
        <pc:spChg chg="mod">
          <ac:chgData name="Rubin, James R" userId="S::jrrubin@cbe.ab.ca::a35d3836-8b8f-45a0-8e0a-2ed3c49019a7" providerId="AD" clId="Web-{9C292BB2-7F40-C716-A9DD-9525360AB656}" dt="2026-09-22T04:49:45.258" v="6" actId="20577"/>
          <ac:spMkLst>
            <pc:docMk/>
            <pc:sldMk cId="1915408207" sldId="277"/>
            <ac:spMk id="3" creationId="{10BD4B37-DEA1-2839-D05E-62AB4D71D1BC}"/>
          </ac:spMkLst>
        </pc:spChg>
      </pc:sldChg>
    </pc:docChg>
  </pc:docChgLst>
  <pc:docChgLst>
    <pc:chgData name="Rubin, James R" userId="S::jrrubin@cbe.ab.ca::a35d3836-8b8f-45a0-8e0a-2ed3c49019a7" providerId="AD" clId="Web-{4F39C582-B40B-715E-E709-6CBF64C01FAB}"/>
    <pc:docChg chg="modSld">
      <pc:chgData name="Rubin, James R" userId="S::jrrubin@cbe.ab.ca::a35d3836-8b8f-45a0-8e0a-2ed3c49019a7" providerId="AD" clId="Web-{4F39C582-B40B-715E-E709-6CBF64C01FAB}" dt="2026-09-22T04:56:53.791" v="4" actId="14100"/>
      <pc:docMkLst>
        <pc:docMk/>
      </pc:docMkLst>
      <pc:sldChg chg="modSp">
        <pc:chgData name="Rubin, James R" userId="S::jrrubin@cbe.ab.ca::a35d3836-8b8f-45a0-8e0a-2ed3c49019a7" providerId="AD" clId="Web-{4F39C582-B40B-715E-E709-6CBF64C01FAB}" dt="2026-09-22T04:56:53.791" v="4" actId="14100"/>
        <pc:sldMkLst>
          <pc:docMk/>
          <pc:sldMk cId="2865789900" sldId="280"/>
        </pc:sldMkLst>
        <pc:spChg chg="mod">
          <ac:chgData name="Rubin, James R" userId="S::jrrubin@cbe.ab.ca::a35d3836-8b8f-45a0-8e0a-2ed3c49019a7" providerId="AD" clId="Web-{4F39C582-B40B-715E-E709-6CBF64C01FAB}" dt="2026-09-22T04:56:53.791" v="4" actId="14100"/>
          <ac:spMkLst>
            <pc:docMk/>
            <pc:sldMk cId="2865789900" sldId="280"/>
            <ac:spMk id="4" creationId="{D001A9D6-A3A2-F53B-AB03-D1C77B16978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D7685-8BC4-667C-E9AA-EA5B76227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355789-3B7E-CEA2-816A-1F25C34550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99561-DCF4-7680-E12E-0DF60A50F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961B-EF0D-4830-8AC3-E71CACB594E1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3EA01-74E1-B6D4-B51A-681C5BA77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7DF0-91E6-B902-7813-59010D96C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79C0-0371-449C-84FB-3C125004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3796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210D1-6286-9A22-ED07-A9DCC216A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3778F9-59F1-50A4-1991-2E1B0FBC1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777A8-DE5A-6010-74AF-94DF7A38F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961B-EF0D-4830-8AC3-E71CACB594E1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47042-64CC-2549-9686-7C5D634DB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00949-8363-377E-EB03-DDF3A1F99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79C0-0371-449C-84FB-3C125004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458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D92D8-ADDA-870B-B1F1-6073D3980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EF084-5384-50D8-01B7-F6F948069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4503E-DF8B-DEA3-F3D0-BD8F5CDDF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961B-EF0D-4830-8AC3-E71CACB594E1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AEF7D-D79D-C849-C0F3-CC380734A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EA01C-7E02-8532-18FE-243E0031A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79C0-0371-449C-84FB-3C125004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3354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C5C09-2677-7AE0-C679-7FDA9C44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89A69-9E7C-D98F-E702-204D131335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100EEB-6D40-D317-E7F7-EC5B997C21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69654-3695-2181-7D9B-EE07B50B8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961B-EF0D-4830-8AC3-E71CACB594E1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34AB8D-A63D-1421-D1DD-814A1464E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0376F-2D04-1476-4BC4-EE835037E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79C0-0371-449C-84FB-3C125004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1249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15BE7-DB99-FF63-864B-6D3A2CFF3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9738D-FC3E-CDAF-2476-415A47204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2ECA7-4FA4-A612-CBA2-619653635A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76D62-2D0C-2E1F-611D-DC37A76BF2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988FB-BA0E-3BBC-E7F9-805A40A1DE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6F8043-1AC9-BE5C-41F3-7D8CA4349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961B-EF0D-4830-8AC3-E71CACB594E1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00CAEB-8BD0-AFAC-70FE-7A77B6FB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2001B3-BF3B-DED3-2342-205DE1949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79C0-0371-449C-84FB-3C125004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4215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61FA2-1986-39A7-EAB7-A6CF9A134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2080AA-8CC1-2108-5A02-C2E7F29D5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961B-EF0D-4830-8AC3-E71CACB594E1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D7730D-F1DB-CE40-2CE6-FDE1F35B8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427A96-1189-C01D-4535-A86ECF06E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79C0-0371-449C-84FB-3C125004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3824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241502-74F9-6903-AE71-3A92B2CF7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961B-EF0D-4830-8AC3-E71CACB594E1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79CA1E-A0C7-3A42-BB7A-ADC5EE27F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3DE5BA-D93C-D36A-1B22-4215DD7D6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79C0-0371-449C-84FB-3C125004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1762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E84C3-5FB6-1690-373F-8650B2A5A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1C8A6-B987-7BF7-2857-5FD95BB86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D0705-3E7B-2E5F-131C-76CFF3DDD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E54A7-01D6-C9D1-A3DA-53F268FE1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961B-EF0D-4830-8AC3-E71CACB594E1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6684FA-6953-403F-BFD1-C05DE254D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11045F-A312-F2BE-EAF8-3BBBCBFB3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79C0-0371-449C-84FB-3C125004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6973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5F0E1-3BA9-DA6A-5526-2D234BD41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B263A1-772A-DDF5-7E7F-CE57A028F1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305A9-8267-4513-7B3F-C3941DD43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D80803-BD13-6924-46D4-FD44629C0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961B-EF0D-4830-8AC3-E71CACB594E1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F70EE1-5F4B-0EF5-4067-9F5CDB00F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63C72-00D1-ECBC-EFF6-A3376A413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79C0-0371-449C-84FB-3C125004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851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D3E6E-A5DE-943F-A6FF-9BB084580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5E0DF5-6FF8-357D-1C57-1A7176828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62C88-E824-5A12-B42D-0BE4A68AE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961B-EF0D-4830-8AC3-E71CACB594E1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9C274-1521-071B-479A-6AFB14EA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0927C-929F-BEF5-9BEA-4E9D61BEB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79C0-0371-449C-84FB-3C125004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1700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EEDBF3-E5FB-D75D-0CB5-2C8F9BF171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31E327-C5E3-C1A9-52BA-889066E14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E468F-5C96-2B77-33E5-B160F410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F961B-EF0D-4830-8AC3-E71CACB594E1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E40D3-5452-630C-1C4F-02879CA5E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25D50-5951-25F1-AB5B-17835FD88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179C0-0371-449C-84FB-3C125004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5797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3FDA1D-BBEA-58EA-B017-29B8CDE7E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FA8536-7AC6-F3A7-D4AB-BD317128F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B543A-B212-2FA1-0910-773DEAF962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F961B-EF0D-4830-8AC3-E71CACB594E1}" type="datetimeFigureOut">
              <a:rPr lang="en-CA" smtClean="0"/>
              <a:t>2026-09-21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70887-C654-F422-2555-FD23690D04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C80B7-893A-E7DC-F639-D7E6EBF27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179C0-0371-449C-84FB-3C1250049B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194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ocs.google.com/forms/d/e/1FAIpQLSdIn_cndkyL71HOzuRTyGpp2TX9c2OVcbb6RhVUlDlnlPQFQQ/viewform?usp=dialo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hyperlink" Target="mailto:jrrubin@cbe.ab.c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7646F-9579-496F-216A-6C80A4CC2B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i="0" u="none" strike="noStrike" dirty="0">
                <a:solidFill>
                  <a:srgbClr val="FFFFFF"/>
                </a:solidFill>
                <a:effectLst/>
                <a:latin typeface="Calibri Light"/>
                <a:ea typeface="Calibri Light"/>
                <a:cs typeface="Calibri Light"/>
              </a:rPr>
              <a:t>Ernest Manning High School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 Light"/>
                <a:ea typeface="Calibri Light"/>
                <a:cs typeface="Calibri Light"/>
              </a:rPr>
              <a:t>​</a:t>
            </a:r>
            <a:br>
              <a:rPr lang="en-US" b="0" i="0" dirty="0">
                <a:effectLst/>
                <a:latin typeface="Calibri Light" panose="020F0302020204030204" pitchFamily="34" charset="0"/>
              </a:rPr>
            </a:br>
            <a:r>
              <a:rPr lang="en-US" b="1" dirty="0">
                <a:latin typeface="Calibri Light"/>
                <a:ea typeface="Calibri Light"/>
                <a:cs typeface="Calibri Light"/>
              </a:rPr>
              <a:t>AP Information for Parents/Guardians of Grade 10 &amp; Students New to AP</a:t>
            </a:r>
            <a:br>
              <a:rPr lang="en-US" b="1" i="0" dirty="0">
                <a:effectLst/>
                <a:latin typeface="Calibri Light" panose="020F0302020204030204" pitchFamily="34" charset="0"/>
              </a:rPr>
            </a:br>
            <a:r>
              <a:rPr lang="en-US" b="1" i="0" dirty="0">
                <a:effectLst/>
                <a:latin typeface="Calibri Light" panose="020F0302020204030204" pitchFamily="34" charset="0"/>
              </a:rPr>
              <a:t>Sep. </a:t>
            </a:r>
            <a:r>
              <a:rPr lang="en-US" b="1" i="0" u="none" strike="noStrike" dirty="0">
                <a:effectLst/>
                <a:latin typeface="Calibri Light"/>
                <a:ea typeface="Calibri Light"/>
                <a:cs typeface="Calibri Light"/>
              </a:rPr>
              <a:t>2026</a:t>
            </a:r>
            <a:endParaRPr lang="en-CA" b="1" dirty="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5237AD-5B1F-DB78-BC3C-D12C19C98C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0674" y="4086419"/>
            <a:ext cx="9144000" cy="1655762"/>
          </a:xfrm>
        </p:spPr>
        <p:txBody>
          <a:bodyPr/>
          <a:lstStyle/>
          <a:p>
            <a:pPr algn="ctr" rtl="0" fontAlgn="base"/>
            <a:r>
              <a:rPr lang="en-US" sz="4800" b="0" i="0" u="none" strike="noStrike" dirty="0">
                <a:effectLst/>
                <a:latin typeface="Calibri" panose="020F0502020204030204" pitchFamily="34" charset="0"/>
              </a:rPr>
              <a:t>Mr. James Rubin</a:t>
            </a:r>
            <a:r>
              <a:rPr lang="en-US" sz="4800" b="0" i="0" dirty="0">
                <a:effectLst/>
                <a:latin typeface="Calibri" panose="020F0502020204030204" pitchFamily="34" charset="0"/>
              </a:rPr>
              <a:t>​</a:t>
            </a:r>
            <a:endParaRPr lang="en-US" sz="4800" b="0" i="0" dirty="0"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3200" b="0" i="0" u="none" strike="noStrike" dirty="0">
                <a:effectLst/>
                <a:latin typeface="Calibri" panose="020F0502020204030204" pitchFamily="34" charset="0"/>
              </a:rPr>
              <a:t>AP Coordinator</a:t>
            </a:r>
            <a:endParaRPr lang="en-US" sz="3200" b="0" i="0" dirty="0">
              <a:effectLst/>
              <a:latin typeface="Segoe UI" panose="020B0502040204020203" pitchFamily="34" charset="0"/>
            </a:endParaRPr>
          </a:p>
          <a:p>
            <a:endParaRPr lang="en-CA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70639E1-3E04-E171-CBA5-1E2865F5B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502" y="2526700"/>
            <a:ext cx="2771775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school.cbe.ab.ca/School/Repository/SBPictureLibrary/65423b1e-629b-4f8b-b909-5826a65b865b_a2698b48-1bab-41f0-8aaf-11749d1ed30f_Artboard1.png">
            <a:extLst>
              <a:ext uri="{FF2B5EF4-FFF2-40B4-BE49-F238E27FC236}">
                <a16:creationId xmlns:a16="http://schemas.microsoft.com/office/drawing/2014/main" id="{085B0EBA-5502-F663-D8A4-097340F341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0" t="42384" b="11667"/>
          <a:stretch/>
        </p:blipFill>
        <p:spPr bwMode="auto">
          <a:xfrm>
            <a:off x="172720" y="5433568"/>
            <a:ext cx="5072140" cy="127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378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77924-2ECD-A6F9-F017-4A2F702B3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004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Purpose of Advanced Placement (AP)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8F369-B92D-0704-78A1-25DC892B1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6325"/>
            <a:ext cx="10515600" cy="4960638"/>
          </a:xfrm>
        </p:spPr>
        <p:txBody>
          <a:bodyPr/>
          <a:lstStyle/>
          <a:p>
            <a:pPr marL="171450" indent="0">
              <a:buNone/>
            </a:pPr>
            <a:r>
              <a:rPr lang="en-US" sz="3200" dirty="0">
                <a:latin typeface="Arial"/>
                <a:cs typeface="Arial"/>
              </a:rPr>
              <a:t>Take enriched, university-level coursework, while building confidence with the support and guidance of AP teachers</a:t>
            </a:r>
          </a:p>
          <a:p>
            <a:pPr marL="171450" indent="0">
              <a:buNone/>
            </a:pPr>
            <a:endParaRPr lang="en-US" sz="3200" dirty="0">
              <a:latin typeface="Arial"/>
              <a:cs typeface="Arial"/>
            </a:endParaRPr>
          </a:p>
          <a:p>
            <a:pPr marL="171450" indent="0">
              <a:buNone/>
            </a:pPr>
            <a:r>
              <a:rPr lang="en-US" sz="3200" dirty="0">
                <a:latin typeface="Arial"/>
                <a:cs typeface="Arial"/>
              </a:rPr>
              <a:t>Potentially earn university credits with qualifying scores on AP Exams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  <a:latin typeface="Arial"/>
                <a:cs typeface="Arial"/>
              </a:rPr>
              <a:t>In Canada, AP courses aren't typically required for entrance into post-secondary programs.  Advanced credit is given upon admission 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pic>
        <p:nvPicPr>
          <p:cNvPr id="4" name="Picture 3" descr="File:Advanced Placement logo - College Board.svg - Wikipedia">
            <a:extLst>
              <a:ext uri="{FF2B5EF4-FFF2-40B4-BE49-F238E27FC236}">
                <a16:creationId xmlns:a16="http://schemas.microsoft.com/office/drawing/2014/main" id="{C1F55D7A-A9E8-EFC6-B661-B26FA0E78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9388" y="145736"/>
            <a:ext cx="2053479" cy="12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721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E0215-4414-E73F-DBB5-97791F467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728" y="365126"/>
            <a:ext cx="11093570" cy="875846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This Presentation is designed for Parents/Guardians 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136C4-7135-F25F-156F-407C418B79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094" y="1260487"/>
            <a:ext cx="10515600" cy="45578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CA" dirty="0"/>
              <a:t>Grade 10 students in AP-cohort classes</a:t>
            </a:r>
            <a:endParaRPr lang="en-CA" dirty="0">
              <a:ea typeface="Calibri"/>
              <a:cs typeface="Calibri"/>
            </a:endParaRPr>
          </a:p>
          <a:p>
            <a:pPr marL="0" indent="0">
              <a:buNone/>
            </a:pPr>
            <a:endParaRPr lang="en-CA" dirty="0">
              <a:ea typeface="Calibri"/>
              <a:cs typeface="Calibri"/>
            </a:endParaRPr>
          </a:p>
          <a:p>
            <a:r>
              <a:rPr lang="en-CA" dirty="0"/>
              <a:t>Students considering moving into an AP stream in the future</a:t>
            </a:r>
          </a:p>
          <a:p>
            <a:endParaRPr lang="en-CA" dirty="0">
              <a:ea typeface="Calibri"/>
              <a:cs typeface="Calibri"/>
            </a:endParaRPr>
          </a:p>
          <a:p>
            <a:r>
              <a:rPr lang="en-CA" dirty="0">
                <a:ea typeface="Calibri"/>
                <a:cs typeface="Calibri"/>
              </a:rPr>
              <a:t>Students new to AP</a:t>
            </a:r>
          </a:p>
          <a:p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79B7AE-3A16-B554-7CD4-1AA464916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10" y="5001208"/>
            <a:ext cx="1580063" cy="1634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EBA725-ECCA-F1FC-6807-8F27F2F1BF46}"/>
              </a:ext>
            </a:extLst>
          </p:cNvPr>
          <p:cNvSpPr txBox="1"/>
          <p:nvPr/>
        </p:nvSpPr>
        <p:spPr>
          <a:xfrm>
            <a:off x="2544623" y="3958238"/>
            <a:ext cx="8543364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u="sng" dirty="0">
                <a:ea typeface="Calibri"/>
                <a:cs typeface="Calibri"/>
              </a:rPr>
              <a:t>Terminology:</a:t>
            </a:r>
            <a:r>
              <a:rPr lang="en-US" sz="2400" b="1" dirty="0">
                <a:ea typeface="Calibri"/>
                <a:cs typeface="Calibri"/>
              </a:rPr>
              <a:t> </a:t>
            </a:r>
          </a:p>
          <a:p>
            <a:endParaRPr lang="en-US" sz="2400" b="1" dirty="0">
              <a:ea typeface="Calibri"/>
              <a:cs typeface="Calibri"/>
            </a:endParaRPr>
          </a:p>
          <a:p>
            <a:r>
              <a:rPr lang="en-US" sz="2400" b="1" dirty="0">
                <a:ea typeface="Calibri"/>
                <a:cs typeface="Calibri"/>
              </a:rPr>
              <a:t>AP-cohort Course: </a:t>
            </a:r>
            <a:r>
              <a:rPr lang="en-US" sz="2400" dirty="0">
                <a:ea typeface="Calibri"/>
                <a:cs typeface="Calibri"/>
              </a:rPr>
              <a:t>A class (often Grade 10 or 11) which is enriched and leads to an AP course</a:t>
            </a:r>
          </a:p>
          <a:p>
            <a:endParaRPr lang="en-US" sz="2400" dirty="0">
              <a:ea typeface="Calibri"/>
              <a:cs typeface="Calibri"/>
            </a:endParaRPr>
          </a:p>
          <a:p>
            <a:r>
              <a:rPr lang="en-US" sz="2400" b="1" dirty="0">
                <a:ea typeface="Calibri"/>
                <a:cs typeface="Calibri"/>
              </a:rPr>
              <a:t>AP Course:</a:t>
            </a:r>
            <a:r>
              <a:rPr lang="en-US" sz="2400" dirty="0">
                <a:ea typeface="Calibri"/>
                <a:cs typeface="Calibri"/>
              </a:rPr>
              <a:t> A class (often Grade 12, occasionally Grade 11) leading to an AP Exam</a:t>
            </a:r>
          </a:p>
          <a:p>
            <a:endParaRPr lang="en-US" sz="2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4594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465" y="1674458"/>
            <a:ext cx="3869568" cy="4948748"/>
          </a:xfr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fontAlgn="base"/>
            <a:endParaRPr lang="en-CA" sz="3200">
              <a:solidFill>
                <a:schemeClr val="bg1"/>
              </a:solidFill>
            </a:endParaRPr>
          </a:p>
          <a:p>
            <a:r>
              <a:rPr lang="en-CA" sz="3200">
                <a:latin typeface="Arial Nova"/>
              </a:rPr>
              <a:t>Enriched academic </a:t>
            </a:r>
            <a:r>
              <a:rPr lang="en-US" sz="3200">
                <a:latin typeface="Arial Nova"/>
              </a:rPr>
              <a:t>​</a:t>
            </a:r>
            <a:r>
              <a:rPr lang="en-CA" sz="3200">
                <a:latin typeface="Arial Nova"/>
              </a:rPr>
              <a:t>program</a:t>
            </a:r>
            <a:r>
              <a:rPr lang="en-US" sz="3200">
                <a:latin typeface="Arial Nova"/>
              </a:rPr>
              <a:t>​</a:t>
            </a:r>
            <a:endParaRPr lang="en-US" sz="3200">
              <a:latin typeface="Arial Nova"/>
              <a:cs typeface="Calibri"/>
            </a:endParaRPr>
          </a:p>
          <a:p>
            <a:pPr fontAlgn="base"/>
            <a:endParaRPr lang="en-US" sz="3200">
              <a:latin typeface="Arial Nova"/>
              <a:cs typeface="Calibri"/>
            </a:endParaRPr>
          </a:p>
          <a:p>
            <a:pPr fontAlgn="base"/>
            <a:endParaRPr lang="en-CA" sz="3200">
              <a:latin typeface="Arial Nova"/>
              <a:cs typeface="Calibri"/>
            </a:endParaRPr>
          </a:p>
          <a:p>
            <a:pPr fontAlgn="base"/>
            <a:r>
              <a:rPr lang="en-CA" sz="3200">
                <a:latin typeface="Arial Nova"/>
              </a:rPr>
              <a:t>College credit can be ​earned based on exams scores</a:t>
            </a:r>
            <a:endParaRPr lang="en-CA" sz="3200">
              <a:latin typeface="Arial Nova"/>
              <a:cs typeface="Calibri" panose="020F0502020204030204"/>
            </a:endParaRPr>
          </a:p>
          <a:p>
            <a:pPr fontAlgn="base"/>
            <a:endParaRPr lang="en-CA"/>
          </a:p>
          <a:p>
            <a:pPr fontAlgn="base"/>
            <a:endParaRPr lang="en-CA"/>
          </a:p>
          <a:p>
            <a:pPr fontAlgn="base"/>
            <a:endParaRPr lang="en-CA"/>
          </a:p>
          <a:p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032153" y="1116971"/>
            <a:ext cx="5181600" cy="50350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en-US" sz="3200" b="1"/>
              <a:t>Differences</a:t>
            </a:r>
            <a:endParaRPr lang="en-CA" sz="3200" b="1"/>
          </a:p>
        </p:txBody>
      </p:sp>
      <p:sp>
        <p:nvSpPr>
          <p:cNvPr id="7" name="TextBox 6"/>
          <p:cNvSpPr txBox="1"/>
          <p:nvPr/>
        </p:nvSpPr>
        <p:spPr>
          <a:xfrm>
            <a:off x="4828054" y="129146"/>
            <a:ext cx="309113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AP vs IB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090302" y="1671869"/>
            <a:ext cx="3824345" cy="49344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>
                <a:solidFill>
                  <a:schemeClr val="bg1"/>
                </a:solidFill>
              </a:rPr>
              <a:t>IB</a:t>
            </a:r>
          </a:p>
          <a:p>
            <a:r>
              <a:rPr lang="en-US" sz="3200">
                <a:latin typeface="Arial Nova"/>
              </a:rPr>
              <a:t>Student write the IB Exams in addition to completing other requirements</a:t>
            </a:r>
            <a:endParaRPr lang="en-US" sz="3200">
              <a:latin typeface="Arial Nova"/>
              <a:cs typeface="Calibri"/>
            </a:endParaRPr>
          </a:p>
          <a:p>
            <a:endParaRPr lang="en-US" sz="3200">
              <a:latin typeface="Arial Nova"/>
              <a:cs typeface="Calibri"/>
            </a:endParaRPr>
          </a:p>
          <a:p>
            <a:r>
              <a:rPr lang="en-US" sz="3200">
                <a:latin typeface="Arial Nova"/>
              </a:rPr>
              <a:t>“Full” or “partial” IB Program</a:t>
            </a:r>
            <a:endParaRPr lang="en-CA" sz="3200">
              <a:latin typeface="Arial Nova"/>
              <a:cs typeface="Calibri"/>
            </a:endParaRPr>
          </a:p>
          <a:p>
            <a:endParaRPr lang="en-CA" sz="3200">
              <a:cs typeface="Calibri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331533" y="1672372"/>
            <a:ext cx="3527267" cy="493967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>
                <a:solidFill>
                  <a:schemeClr val="bg1"/>
                </a:solidFill>
              </a:rPr>
              <a:t>AP</a:t>
            </a:r>
            <a:endParaRPr lang="en-US" sz="3200" b="1">
              <a:solidFill>
                <a:schemeClr val="bg1"/>
              </a:solidFill>
              <a:cs typeface="Calibri"/>
            </a:endParaRPr>
          </a:p>
          <a:p>
            <a:r>
              <a:rPr lang="en-US" sz="3200">
                <a:latin typeface="Arial Nova"/>
              </a:rPr>
              <a:t>Granting college credit is based on AP Exam score, written in May</a:t>
            </a:r>
            <a:endParaRPr lang="en-US" sz="3200">
              <a:latin typeface="Arial Nova"/>
              <a:cs typeface="Calibri" panose="020F0502020204030204"/>
            </a:endParaRPr>
          </a:p>
          <a:p>
            <a:endParaRPr lang="en-CA" sz="3200">
              <a:latin typeface="Arial Nova"/>
              <a:cs typeface="Calibri" panose="020F0502020204030204"/>
            </a:endParaRPr>
          </a:p>
          <a:p>
            <a:pPr fontAlgn="base"/>
            <a:r>
              <a:rPr lang="en-CA" sz="3200">
                <a:latin typeface="Arial Nova"/>
              </a:rPr>
              <a:t>Courses are “a la carte”</a:t>
            </a:r>
            <a:endParaRPr lang="en-CA" sz="3200">
              <a:latin typeface="Arial Nova"/>
              <a:cs typeface="Calibri"/>
            </a:endParaRPr>
          </a:p>
          <a:p>
            <a:pPr fontAlgn="base"/>
            <a:endParaRPr lang="en-CA" sz="3200">
              <a:latin typeface="Arial Nova"/>
              <a:cs typeface="Calibri"/>
            </a:endParaRPr>
          </a:p>
          <a:p>
            <a:pPr fontAlgn="base"/>
            <a:r>
              <a:rPr lang="en-US" sz="3200">
                <a:latin typeface="Arial Nova"/>
              </a:rPr>
              <a:t>Flexibility is key!</a:t>
            </a:r>
            <a:endParaRPr lang="en-CA" sz="3200">
              <a:latin typeface="Arial Nova"/>
            </a:endParaRPr>
          </a:p>
          <a:p>
            <a:pPr fontAlgn="base"/>
            <a:endParaRPr lang="en-US">
              <a:solidFill>
                <a:schemeClr val="bg1"/>
              </a:solidFill>
            </a:endParaRPr>
          </a:p>
          <a:p>
            <a:pPr fontAlgn="base"/>
            <a:endParaRPr lang="en-CA"/>
          </a:p>
          <a:p>
            <a:pPr fontAlgn="base"/>
            <a:endParaRPr lang="en-CA"/>
          </a:p>
          <a:p>
            <a:endParaRPr lang="en-CA"/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470096" y="1241520"/>
            <a:ext cx="3174037" cy="5035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/>
              <a:t>Similarities</a:t>
            </a:r>
            <a:endParaRPr lang="en-US" sz="3200" b="1">
              <a:cs typeface="Calibri"/>
            </a:endParaRPr>
          </a:p>
        </p:txBody>
      </p:sp>
      <p:pic>
        <p:nvPicPr>
          <p:cNvPr id="15" name="Picture 14" descr="File:Advanced Placement logo - College Board.svg - Wikipedia">
            <a:extLst>
              <a:ext uri="{FF2B5EF4-FFF2-40B4-BE49-F238E27FC236}">
                <a16:creationId xmlns:a16="http://schemas.microsoft.com/office/drawing/2014/main" id="{F91F1587-CEFB-7289-58EE-1D1FAF2E0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5889" y="387922"/>
            <a:ext cx="1627415" cy="98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41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D567C-977A-85F6-6AFC-F3E7C667E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729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AP-Cohort Classes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92BB4-65F7-7124-F018-6B6FDCA7C2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925" y="1351084"/>
            <a:ext cx="10515600" cy="51245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dirty="0"/>
              <a:t>AP Cohort classes are designed to prepare students for the rigors of AP courses</a:t>
            </a:r>
          </a:p>
          <a:p>
            <a:pPr lvl="1"/>
            <a:r>
              <a:rPr lang="en-US" sz="3600" dirty="0"/>
              <a:t>Grades 10 (sometimes also grade 11)</a:t>
            </a:r>
          </a:p>
          <a:p>
            <a:pPr lvl="1"/>
            <a:endParaRPr lang="en-US" sz="3600" dirty="0"/>
          </a:p>
          <a:p>
            <a:pPr lvl="1"/>
            <a:endParaRPr lang="en-US" sz="3600" dirty="0"/>
          </a:p>
          <a:p>
            <a:r>
              <a:rPr lang="en-US" sz="3600" dirty="0"/>
              <a:t>Example Pathways:</a:t>
            </a:r>
          </a:p>
          <a:p>
            <a:endParaRPr lang="en-US" sz="3600" dirty="0"/>
          </a:p>
          <a:p>
            <a:pPr lvl="1"/>
            <a:r>
              <a:rPr lang="en-US" sz="3600" dirty="0"/>
              <a:t>Social Studies 10-AP Cohort -&gt; Social Studies 20-1/35AP (European History)</a:t>
            </a:r>
          </a:p>
          <a:p>
            <a:pPr marL="457200" lvl="1" indent="0">
              <a:buNone/>
            </a:pPr>
            <a:endParaRPr lang="en-US" sz="3600" dirty="0"/>
          </a:p>
          <a:p>
            <a:pPr lvl="1"/>
            <a:r>
              <a:rPr lang="en-US" sz="3600" dirty="0"/>
              <a:t>Science 10 AP-Cohort -&gt; Chemistry 20 AP-Cohort -&gt; Chemistry 30/35AP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5949D6-E562-1442-CED0-ED1CE1107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7175" y="4891177"/>
            <a:ext cx="1742700" cy="178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891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62792-7F14-AD57-5FBE-FA30C0129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9056"/>
          </a:xfrm>
        </p:spPr>
        <p:txBody>
          <a:bodyPr/>
          <a:lstStyle/>
          <a:p>
            <a:pPr algn="ctr"/>
            <a:r>
              <a:rPr lang="en-US" b="1" dirty="0"/>
              <a:t>AP-Cohort Classes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D4B37-DEA1-2839-D05E-62AB4D71D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9457"/>
            <a:ext cx="10515600" cy="49175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Workload and Expectations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Each AP-Cohort covers some enrichment material to prepare students for the AP course in the pathway</a:t>
            </a:r>
          </a:p>
          <a:p>
            <a:endParaRPr lang="en-US" dirty="0"/>
          </a:p>
          <a:p>
            <a:r>
              <a:rPr lang="en-US" dirty="0"/>
              <a:t>Students are not disadvantaged by being in an AP-Cohort class</a:t>
            </a:r>
          </a:p>
          <a:p>
            <a:pPr lvl="1"/>
            <a:r>
              <a:rPr lang="en-US" dirty="0"/>
              <a:t>Enriched material does not form part of the course grade, as it is beyond the curriculum</a:t>
            </a:r>
          </a:p>
          <a:p>
            <a:pPr lvl="1"/>
            <a:r>
              <a:rPr lang="en-US" dirty="0"/>
              <a:t>Enriched material better prepares students for the next level, regardless of whether they remain in the AP stream!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08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89D99-BFE0-316D-E6EF-6DBAE6AE8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4935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Our 10-Level AP-Cohort Teachers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56D2-8E7E-168E-5845-62AC77BBE7E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Social 10-1AP-Cohort: Mr. Schofield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ELA 10-1AP-Cohort: Ms. Esterhuizen</a:t>
            </a: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Science 10AP-Cohort: Mr. Cheng/Mr. McManus</a:t>
            </a: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Math 10C AP-Cohort: Ms. Leung/Mr. McMahon/Ms. Malmstrom/Mr. Freeman</a:t>
            </a: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E824B-DEFF-32B8-CD49-56CAA19E14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Many of our other AP courses are blended AP-Cohort/regular stream at the 10 (and even 20)-level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Eg:</a:t>
            </a:r>
          </a:p>
          <a:p>
            <a:r>
              <a:rPr lang="en-US" dirty="0"/>
              <a:t>Computer Science</a:t>
            </a:r>
          </a:p>
          <a:p>
            <a:r>
              <a:rPr lang="en-US" dirty="0"/>
              <a:t>Art</a:t>
            </a:r>
          </a:p>
          <a:p>
            <a:r>
              <a:rPr lang="en-US" dirty="0"/>
              <a:t>Languages</a:t>
            </a:r>
          </a:p>
          <a:p>
            <a:r>
              <a:rPr lang="en-US" dirty="0"/>
              <a:t>Psychology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1173B6-EA8C-5540-3429-D41FE9741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295" y="3820886"/>
            <a:ext cx="2812819" cy="291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24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E3B3B-8CF6-3813-F88C-216DA8C91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1845"/>
            <a:ext cx="10515600" cy="1158843"/>
          </a:xfrm>
        </p:spPr>
        <p:txBody>
          <a:bodyPr>
            <a:normAutofit fontScale="90000"/>
          </a:bodyPr>
          <a:lstStyle/>
          <a:p>
            <a:pPr algn="ctr"/>
            <a:r>
              <a:rPr lang="en-CA" sz="4900" b="1" dirty="0"/>
              <a:t>Students Considering Taking AP Course(s) in the Future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2D841-319D-1F1B-47DA-DED30F1EF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242612" cy="46441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CA" dirty="0"/>
              <a:t>What if a student is not enrolled in an AP-Cohort Stream but wants to move into the AP stream for next year?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In many cases, strong students in the regular streams (non-AP Cohort) may still enter the AP stream in Grade 11 or 12</a:t>
            </a:r>
          </a:p>
          <a:p>
            <a:pPr marL="0" indent="0">
              <a:buNone/>
            </a:pPr>
            <a:endParaRPr lang="en-CA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CA" dirty="0">
                <a:ea typeface="Calibri" panose="020F0502020204030204"/>
                <a:cs typeface="Calibri" panose="020F0502020204030204"/>
              </a:rPr>
              <a:t>Please see the following document on the AP portion of the EMHS Website:</a:t>
            </a:r>
          </a:p>
          <a:p>
            <a:pPr marL="0" indent="0">
              <a:buNone/>
            </a:pPr>
            <a:r>
              <a:rPr lang="en-CA" sz="1800" kern="100" dirty="0">
                <a:solidFill>
                  <a:srgbClr val="0070C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“Current </a:t>
            </a:r>
            <a:r>
              <a:rPr lang="en-US" sz="1800" kern="100" dirty="0">
                <a:solidFill>
                  <a:srgbClr val="0070C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Students Considering Taking AP Courses in the Future”</a:t>
            </a:r>
            <a:endParaRPr lang="en-US" sz="18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A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6211BC-E477-5668-C74D-8E74D7A08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812" y="1690688"/>
            <a:ext cx="1604927" cy="164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909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D3877-8E9A-A207-8D11-A1E2B20F8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8671"/>
          </a:xfrm>
        </p:spPr>
        <p:txBody>
          <a:bodyPr>
            <a:normAutofit fontScale="90000"/>
          </a:bodyPr>
          <a:lstStyle/>
          <a:p>
            <a:pPr algn="ctr"/>
            <a:r>
              <a:rPr lang="en-CA" b="1" dirty="0"/>
              <a:t>For Students Enrolled in AP Classes (Gr. 11/12)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57F2B-FD3A-A831-9A67-6BB155742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0781" y="1043796"/>
            <a:ext cx="5181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CA" sz="2400" dirty="0"/>
              <a:t>These courses are:</a:t>
            </a:r>
          </a:p>
          <a:p>
            <a:pPr lvl="1"/>
            <a:r>
              <a:rPr lang="en-CA" dirty="0"/>
              <a:t>Art-Drawing/Sculpting</a:t>
            </a:r>
            <a:endParaRPr lang="en-CA" dirty="0">
              <a:ea typeface="Calibri"/>
              <a:cs typeface="Calibri"/>
            </a:endParaRPr>
          </a:p>
          <a:p>
            <a:pPr lvl="1"/>
            <a:r>
              <a:rPr lang="en-CA" dirty="0"/>
              <a:t>Biology</a:t>
            </a:r>
          </a:p>
          <a:p>
            <a:pPr lvl="1"/>
            <a:r>
              <a:rPr lang="en-CA" dirty="0"/>
              <a:t>European History</a:t>
            </a:r>
          </a:p>
          <a:p>
            <a:pPr lvl="1"/>
            <a:r>
              <a:rPr lang="en-CA" dirty="0"/>
              <a:t>Calculus AB</a:t>
            </a:r>
          </a:p>
          <a:p>
            <a:pPr lvl="1"/>
            <a:r>
              <a:rPr lang="en-CA" dirty="0"/>
              <a:t>Chemistry</a:t>
            </a:r>
          </a:p>
          <a:p>
            <a:pPr lvl="1"/>
            <a:r>
              <a:rPr lang="en-CA" dirty="0"/>
              <a:t>Computer Science A</a:t>
            </a:r>
          </a:p>
          <a:p>
            <a:pPr lvl="1"/>
            <a:r>
              <a:rPr lang="en-CA" dirty="0"/>
              <a:t>Chinese (Sem 2)</a:t>
            </a:r>
          </a:p>
          <a:p>
            <a:pPr lvl="1"/>
            <a:r>
              <a:rPr lang="en-CA" dirty="0"/>
              <a:t>Spanish Language (Sem 2)</a:t>
            </a:r>
          </a:p>
          <a:p>
            <a:pPr lvl="1"/>
            <a:r>
              <a:rPr lang="en-CA" dirty="0"/>
              <a:t>French Language (Sem 2)</a:t>
            </a:r>
          </a:p>
          <a:p>
            <a:pPr lvl="1"/>
            <a:r>
              <a:rPr lang="en-CA" dirty="0"/>
              <a:t>English Lit (Sem 2)</a:t>
            </a:r>
          </a:p>
          <a:p>
            <a:pPr lvl="1"/>
            <a:r>
              <a:rPr lang="en-CA" dirty="0"/>
              <a:t>Physics 1 (Sem 1 only)</a:t>
            </a:r>
          </a:p>
          <a:p>
            <a:pPr lvl="1"/>
            <a:r>
              <a:rPr lang="en-CA" dirty="0"/>
              <a:t>Psychology (Sem 2)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DA96BD-D2F1-6F2A-7AA0-95EFDA5957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043796"/>
            <a:ext cx="5181600" cy="4351338"/>
          </a:xfrm>
        </p:spPr>
        <p:txBody>
          <a:bodyPr>
            <a:normAutofit fontScale="92500" lnSpcReduction="20000"/>
          </a:bodyPr>
          <a:lstStyle/>
          <a:p>
            <a:r>
              <a:rPr lang="en-CA" dirty="0"/>
              <a:t>Year-long/Sem 1 courses began in Sept</a:t>
            </a:r>
          </a:p>
          <a:p>
            <a:endParaRPr lang="en-CA" dirty="0"/>
          </a:p>
          <a:p>
            <a:r>
              <a:rPr lang="en-CA" dirty="0"/>
              <a:t>Sem 2 courses begin in Feb 2027</a:t>
            </a:r>
          </a:p>
          <a:p>
            <a:endParaRPr lang="en-CA" dirty="0"/>
          </a:p>
          <a:p>
            <a:r>
              <a:rPr lang="en-CA" dirty="0"/>
              <a:t>Cost of each AP exam is </a:t>
            </a:r>
            <a:r>
              <a:rPr lang="en-CA" b="1" dirty="0"/>
              <a:t>$150 </a:t>
            </a:r>
            <a:r>
              <a:rPr lang="en-CA" dirty="0"/>
              <a:t>(payable via PowerSchool account)</a:t>
            </a:r>
          </a:p>
          <a:p>
            <a:pPr lvl="1"/>
            <a:r>
              <a:rPr lang="en-CA" dirty="0"/>
              <a:t>Year-long/Sem 1 courses:  Due Nov. 1</a:t>
            </a:r>
          </a:p>
          <a:p>
            <a:pPr lvl="1"/>
            <a:r>
              <a:rPr lang="en-CA" dirty="0"/>
              <a:t>Sem 2 courses due early March</a:t>
            </a:r>
          </a:p>
          <a:p>
            <a:pPr lvl="1"/>
            <a:endParaRPr lang="en-CA" dirty="0"/>
          </a:p>
          <a:p>
            <a:r>
              <a:rPr lang="en-CA" dirty="0"/>
              <a:t>AP Exams (and portfolios) are written in May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39F907-704F-F850-DF54-2B0FA94A4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6547" y="4935894"/>
            <a:ext cx="1671587" cy="173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35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DD71B-B8C5-2F50-25ED-31C93A26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/>
              <a:t>For Students Enrolled in AP Classes (Gr. 11/12)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A6A99D-5BCA-DCB6-E4D0-BF0586F316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330543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CA" sz="3200" dirty="0"/>
              <a:t>If a student is enrolled in an AP course but wants to opt out of writing the AP exam:</a:t>
            </a:r>
          </a:p>
          <a:p>
            <a:endParaRPr lang="en-CA" sz="3200" dirty="0"/>
          </a:p>
          <a:p>
            <a:r>
              <a:rPr lang="en-CA" dirty="0"/>
              <a:t>For a </a:t>
            </a:r>
            <a:r>
              <a:rPr lang="en-CA" u="sng" dirty="0"/>
              <a:t>full</a:t>
            </a:r>
            <a:r>
              <a:rPr lang="en-CA" dirty="0"/>
              <a:t> refund, students indicate this to me by Nov. 1</a:t>
            </a:r>
          </a:p>
          <a:p>
            <a:endParaRPr lang="en-CA" dirty="0"/>
          </a:p>
          <a:p>
            <a:r>
              <a:rPr lang="en-CA" dirty="0"/>
              <a:t>Any time prior to day of exam:  Refund minus $60 as late fee (paid to College Board) 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7593BD-42EE-11FB-C308-1108A0411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4585" y="5197568"/>
            <a:ext cx="1394154" cy="142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73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59AA9-98CF-AFCF-378D-480BABBDA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/>
              <a:t>For Students Enrolled in AP Classes (Gr. 11/12)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C6383-DDEA-ACBB-3F5F-C189C600D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8881"/>
            <a:ext cx="10515600" cy="47027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600" dirty="0"/>
              <a:t>AP Exams</a:t>
            </a:r>
            <a:endParaRPr lang="en-CA" dirty="0"/>
          </a:p>
          <a:p>
            <a:r>
              <a:rPr lang="en-CA" dirty="0"/>
              <a:t>Scores are reported in early July on College Board’s </a:t>
            </a:r>
            <a:r>
              <a:rPr lang="en-CA" dirty="0" err="1"/>
              <a:t>myAP</a:t>
            </a:r>
            <a:r>
              <a:rPr lang="en-CA" dirty="0"/>
              <a:t> site</a:t>
            </a:r>
          </a:p>
          <a:p>
            <a:endParaRPr lang="en-CA" dirty="0"/>
          </a:p>
          <a:p>
            <a:r>
              <a:rPr lang="en-CA" dirty="0"/>
              <a:t>Students may indicate which colleges and universities should receive score reports</a:t>
            </a:r>
          </a:p>
          <a:p>
            <a:endParaRPr lang="en-CA" dirty="0"/>
          </a:p>
          <a:p>
            <a:r>
              <a:rPr lang="en-CA" dirty="0"/>
              <a:t>A grade of 4 or 5 (out of 5) is generally enough to receive university course credit at most Canadian universities 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2794B6-91B0-F289-C196-49E11FC03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9261" y="5158507"/>
            <a:ext cx="1546627" cy="158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633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B1C3-DEE7-D3C1-6DD8-E58FD51BB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0430"/>
          </a:xfrm>
        </p:spPr>
        <p:txBody>
          <a:bodyPr/>
          <a:lstStyle/>
          <a:p>
            <a:pPr algn="ctr"/>
            <a:r>
              <a:rPr lang="en-CA" b="1" dirty="0"/>
              <a:t>For Students Enrolled in AP Classes (Gr. 11/12)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B8535-6807-5B1E-D844-7E01B910A4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500" b="1" dirty="0"/>
              <a:t>AP Exams must be written on the date/time indicated:</a:t>
            </a:r>
          </a:p>
          <a:p>
            <a:endParaRPr lang="en-US" sz="4500" dirty="0"/>
          </a:p>
          <a:p>
            <a:pPr fontAlgn="base"/>
            <a:r>
              <a:rPr lang="en-US" sz="4500" dirty="0"/>
              <a:t>Mon May 3: Biology (12pm)</a:t>
            </a:r>
          </a:p>
          <a:p>
            <a:pPr fontAlgn="base"/>
            <a:r>
              <a:rPr lang="en-US" sz="4500" dirty="0"/>
              <a:t>Tues May 4: European History (12pm)</a:t>
            </a:r>
          </a:p>
          <a:p>
            <a:pPr fontAlgn="base"/>
            <a:r>
              <a:rPr lang="en-US" sz="4500" dirty="0"/>
              <a:t>Weds May 5:  English Lit (8am)</a:t>
            </a:r>
          </a:p>
          <a:p>
            <a:pPr fontAlgn="base"/>
            <a:r>
              <a:rPr lang="en-US" sz="4500" dirty="0"/>
              <a:t>Weds May 5: Physics 1 (12pm) </a:t>
            </a:r>
          </a:p>
          <a:p>
            <a:pPr fontAlgn="base"/>
            <a:r>
              <a:rPr lang="en-US" sz="4500" dirty="0"/>
              <a:t>Thurs May 6: French (8am)</a:t>
            </a:r>
          </a:p>
          <a:p>
            <a:pPr fontAlgn="base"/>
            <a:r>
              <a:rPr lang="en-US" sz="4500" dirty="0"/>
              <a:t>Thurs May 6: Physics 2 (8am) - challenge only</a:t>
            </a:r>
          </a:p>
          <a:p>
            <a:pPr fontAlgn="base"/>
            <a:r>
              <a:rPr lang="en-US" sz="4500" dirty="0"/>
              <a:t>Thurs May 6: Chemistry (12pm)</a:t>
            </a:r>
          </a:p>
          <a:p>
            <a:pPr fontAlgn="base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3F2868-1428-2BBA-4E9D-DEFBECFF135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fontAlgn="base"/>
            <a:r>
              <a:rPr lang="en-US" sz="2500" dirty="0"/>
              <a:t>Fri May 7 - Art portfolios due (9:59pm)</a:t>
            </a:r>
            <a:endParaRPr lang="en-US" sz="2500" dirty="0">
              <a:ea typeface="Calibri"/>
              <a:cs typeface="Calibri"/>
            </a:endParaRPr>
          </a:p>
          <a:p>
            <a:pPr fontAlgn="base"/>
            <a:r>
              <a:rPr lang="en-US" sz="2500" dirty="0"/>
              <a:t>Thurs May 13: Spanish Language and Culture (8am)</a:t>
            </a:r>
            <a:endParaRPr lang="en-US" sz="2500" dirty="0">
              <a:ea typeface="Calibri"/>
              <a:cs typeface="Calibri"/>
            </a:endParaRPr>
          </a:p>
          <a:p>
            <a:pPr fontAlgn="base"/>
            <a:r>
              <a:rPr lang="en-US" sz="2500" dirty="0"/>
              <a:t>Thurs May 13: Chinese (12pm)</a:t>
            </a:r>
            <a:endParaRPr lang="en-US" sz="2500" dirty="0">
              <a:ea typeface="Calibri"/>
              <a:cs typeface="Calibri"/>
            </a:endParaRPr>
          </a:p>
          <a:p>
            <a:pPr fontAlgn="base"/>
            <a:r>
              <a:rPr lang="en-US" sz="2500" dirty="0"/>
              <a:t>Fri May 14 - Psychology (12pm) </a:t>
            </a:r>
            <a:endParaRPr lang="en-US" sz="2500" dirty="0">
              <a:ea typeface="Calibri"/>
              <a:cs typeface="Calibri"/>
            </a:endParaRPr>
          </a:p>
          <a:p>
            <a:pPr fontAlgn="base"/>
            <a:r>
              <a:rPr lang="en-US" sz="2500" dirty="0"/>
              <a:t>Thurs May 20: Computer Science A (8am) </a:t>
            </a:r>
            <a:endParaRPr lang="en-US" sz="2500" dirty="0">
              <a:ea typeface="Calibri"/>
              <a:cs typeface="Calibri"/>
            </a:endParaRPr>
          </a:p>
          <a:p>
            <a:pPr fontAlgn="base"/>
            <a:r>
              <a:rPr lang="en-US" sz="2500" dirty="0"/>
              <a:t>Thurs May 20: Calculus AB/BC (12pm)</a:t>
            </a:r>
            <a:endParaRPr lang="en-US" sz="25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6184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3D4D5-884D-F2A0-94C9-A848C2973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5924"/>
          </a:xfrm>
        </p:spPr>
        <p:txBody>
          <a:bodyPr>
            <a:normAutofit/>
          </a:bodyPr>
          <a:lstStyle/>
          <a:p>
            <a:pPr algn="ctr"/>
            <a:r>
              <a:rPr lang="en-CA" sz="3600" b="1" dirty="0"/>
              <a:t>For Students Enrolled in AP Classes (Gr. 11/12)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B8A9E-2FA7-0814-5473-D2CB7DAD6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936" y="1253331"/>
            <a:ext cx="10515600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b="1" dirty="0">
                <a:highlight>
                  <a:srgbClr val="FFFFFF"/>
                </a:highlight>
              </a:rPr>
              <a:t>For May 2027, students enrolled at EMHS may independently challenge the following AP exams that we don't offer as courses:</a:t>
            </a:r>
            <a:endParaRPr lang="en-US" sz="1400" dirty="0">
              <a:highlight>
                <a:srgbClr val="FFFFFF"/>
              </a:highlight>
            </a:endParaRPr>
          </a:p>
          <a:p>
            <a:r>
              <a:rPr lang="en-US" dirty="0">
                <a:highlight>
                  <a:srgbClr val="FFFFFF"/>
                </a:highlight>
              </a:rPr>
              <a:t>Please see Mr. Rubin prior to </a:t>
            </a:r>
            <a:r>
              <a:rPr lang="en-US" b="1" dirty="0">
                <a:highlight>
                  <a:srgbClr val="FFFFFF"/>
                </a:highlight>
              </a:rPr>
              <a:t>Nov. 1</a:t>
            </a:r>
            <a:r>
              <a:rPr lang="en-US" dirty="0">
                <a:highlight>
                  <a:srgbClr val="FFFFFF"/>
                </a:highlight>
              </a:rPr>
              <a:t> if you'd like to challenge these exams.</a:t>
            </a:r>
            <a:endParaRPr lang="en-US" sz="1400" dirty="0">
              <a:highlight>
                <a:srgbClr val="FFFFFF"/>
              </a:highlight>
            </a:endParaRPr>
          </a:p>
          <a:p>
            <a:pPr lvl="0"/>
            <a:r>
              <a:rPr lang="en-US" b="1" dirty="0">
                <a:highlight>
                  <a:srgbClr val="FFFFFF"/>
                </a:highlight>
              </a:rPr>
              <a:t>Calculus BC</a:t>
            </a:r>
            <a:r>
              <a:rPr lang="en-US" dirty="0">
                <a:highlight>
                  <a:srgbClr val="FFFFFF"/>
                </a:highlight>
              </a:rPr>
              <a:t> - Thurs May 20: Calculus AB/BC (12pm)</a:t>
            </a:r>
          </a:p>
          <a:p>
            <a:pPr lvl="1"/>
            <a:r>
              <a:rPr lang="en-US" dirty="0">
                <a:highlight>
                  <a:srgbClr val="FFFFFF"/>
                </a:highlight>
              </a:rPr>
              <a:t>Note: Restricted to students currently enrolled in, or have completed Math 30/31AP</a:t>
            </a:r>
            <a:endParaRPr lang="en-US" sz="800" dirty="0">
              <a:highlight>
                <a:srgbClr val="FFFFFF"/>
              </a:highlight>
            </a:endParaRPr>
          </a:p>
          <a:p>
            <a:pPr lvl="0"/>
            <a:r>
              <a:rPr lang="en-US" b="1" dirty="0">
                <a:highlight>
                  <a:srgbClr val="FFFFFF"/>
                </a:highlight>
              </a:rPr>
              <a:t>Microeconomics</a:t>
            </a:r>
            <a:r>
              <a:rPr lang="en-US" dirty="0">
                <a:highlight>
                  <a:srgbClr val="FFFFFF"/>
                </a:highlight>
              </a:rPr>
              <a:t> - Tues May 4: Microeconomics (12pm)</a:t>
            </a:r>
          </a:p>
          <a:p>
            <a:pPr lvl="1"/>
            <a:r>
              <a:rPr lang="en-US" dirty="0">
                <a:highlight>
                  <a:srgbClr val="FFFFFF"/>
                </a:highlight>
              </a:rPr>
              <a:t>Note: conflicts with AP European History Exam at the same time</a:t>
            </a:r>
            <a:endParaRPr lang="en-US" sz="800" dirty="0">
              <a:highlight>
                <a:srgbClr val="FFFFFF"/>
              </a:highlight>
            </a:endParaRPr>
          </a:p>
          <a:p>
            <a:pPr lvl="0"/>
            <a:r>
              <a:rPr lang="en-US" b="1" dirty="0">
                <a:highlight>
                  <a:srgbClr val="FFFFFF"/>
                </a:highlight>
              </a:rPr>
              <a:t>Macroeconomics</a:t>
            </a:r>
            <a:r>
              <a:rPr lang="en-US" dirty="0">
                <a:highlight>
                  <a:srgbClr val="FFFFFF"/>
                </a:highlight>
              </a:rPr>
              <a:t> - Fri May 7: Macroeconomics (12pm)</a:t>
            </a:r>
          </a:p>
          <a:p>
            <a:r>
              <a:rPr lang="en-US" b="1" dirty="0">
                <a:highlight>
                  <a:srgbClr val="FFFFFF"/>
                </a:highlight>
              </a:rPr>
              <a:t>Physics 2</a:t>
            </a:r>
            <a:r>
              <a:rPr lang="en-US" dirty="0">
                <a:highlight>
                  <a:srgbClr val="FFFFFF"/>
                </a:highlight>
              </a:rPr>
              <a:t> - </a:t>
            </a:r>
            <a:r>
              <a:rPr lang="en-US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Thurs May 6: Physics 2 (8am)</a:t>
            </a:r>
          </a:p>
          <a:p>
            <a:r>
              <a:rPr lang="en-US" b="1" dirty="0">
                <a:highlight>
                  <a:srgbClr val="FFFFFF"/>
                </a:highlight>
              </a:rPr>
              <a:t>Statistics</a:t>
            </a:r>
            <a:r>
              <a:rPr lang="en-US" dirty="0">
                <a:highlight>
                  <a:srgbClr val="FFFFFF"/>
                </a:highlight>
              </a:rPr>
              <a:t> - Fri May 21: Statistics (8am)</a:t>
            </a:r>
            <a:endParaRPr lang="en-US" sz="1400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97017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83E28-27B2-3E58-C1E6-2DE7AD06E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Your Turn!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34978-52F5-14AA-5DB2-72106E32D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8966"/>
            <a:ext cx="10515600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If we could offer other AP selections as </a:t>
            </a:r>
            <a:r>
              <a:rPr lang="en-US" b="1" dirty="0"/>
              <a:t>courses with Exams</a:t>
            </a:r>
            <a:r>
              <a:rPr lang="en-US" dirty="0"/>
              <a:t> in the future, which would you be interested in?</a:t>
            </a:r>
          </a:p>
          <a:p>
            <a:pPr marL="0" indent="0">
              <a:buNone/>
            </a:pP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dirty="0">
                <a:ea typeface="Calibri"/>
                <a:cs typeface="Calibri"/>
              </a:rPr>
              <a:t>Select all that apply!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Microeconomics</a:t>
            </a:r>
          </a:p>
          <a:p>
            <a:r>
              <a:rPr lang="en-US" dirty="0"/>
              <a:t>Macroeconomics</a:t>
            </a:r>
          </a:p>
          <a:p>
            <a:r>
              <a:rPr lang="en-US" dirty="0"/>
              <a:t>Statistics</a:t>
            </a:r>
          </a:p>
          <a:p>
            <a:r>
              <a:rPr lang="en-US" dirty="0"/>
              <a:t>Physics 2</a:t>
            </a:r>
          </a:p>
          <a:p>
            <a:r>
              <a:rPr lang="en-US" dirty="0"/>
              <a:t>Music Theory</a:t>
            </a:r>
          </a:p>
          <a:p>
            <a:r>
              <a:rPr lang="en-US" dirty="0" err="1">
                <a:ea typeface="Calibri" panose="020F0502020204030204"/>
                <a:cs typeface="Calibri" panose="020F0502020204030204"/>
              </a:rPr>
              <a:t>CyberSecurity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01A9D6-A3A2-F53B-AB03-D1C77B169784}"/>
              </a:ext>
            </a:extLst>
          </p:cNvPr>
          <p:cNvSpPr txBox="1"/>
          <p:nvPr/>
        </p:nvSpPr>
        <p:spPr>
          <a:xfrm>
            <a:off x="4864758" y="5737788"/>
            <a:ext cx="571985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latin typeface="Aptos"/>
                <a:hlinkClick r:id="rId2"/>
              </a:rPr>
              <a:t>https://forms.gle/nBoZRcohZ2bQi8uRA </a:t>
            </a:r>
            <a:endParaRPr lang="en-US" sz="2400"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7570A8-F989-4984-50ED-0EFCE72A4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73" y="2251495"/>
            <a:ext cx="3403480" cy="340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789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1F68A-7AAA-6B1F-F758-6E3E4CFCB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/>
              <a:t>Questions About AP or AP-Cohort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1AC22-DE9A-F9B3-D915-0D604A836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CA" dirty="0"/>
              <a:t>Students with questions:</a:t>
            </a:r>
          </a:p>
          <a:p>
            <a:pPr marL="0" indent="0">
              <a:buNone/>
            </a:pPr>
            <a:endParaRPr lang="en-CA" dirty="0"/>
          </a:p>
          <a:p>
            <a:r>
              <a:rPr lang="en-CA" dirty="0"/>
              <a:t>Chat with their teacher</a:t>
            </a:r>
          </a:p>
          <a:p>
            <a:endParaRPr lang="en-CA" dirty="0"/>
          </a:p>
          <a:p>
            <a:r>
              <a:rPr lang="en-CA" dirty="0"/>
              <a:t>Students can see me in Room 2208 (morning or after school)</a:t>
            </a:r>
          </a:p>
          <a:p>
            <a:endParaRPr lang="en-CA" dirty="0"/>
          </a:p>
          <a:p>
            <a:r>
              <a:rPr lang="en-CA" dirty="0">
                <a:hlinkClick r:id="rId2"/>
              </a:rPr>
              <a:t>jrrubin@cbe.ab.ca</a:t>
            </a:r>
            <a:endParaRPr lang="en-CA" dirty="0"/>
          </a:p>
          <a:p>
            <a:pPr lvl="1"/>
            <a:r>
              <a:rPr lang="en-CA" dirty="0"/>
              <a:t>Parent questions</a:t>
            </a:r>
          </a:p>
          <a:p>
            <a:pPr lvl="1"/>
            <a:endParaRPr lang="en-CA" dirty="0"/>
          </a:p>
          <a:p>
            <a:r>
              <a:rPr lang="en-CA" dirty="0"/>
              <a:t>Info on EMHS Website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CF5EC5-96EF-2F3F-DF45-F119B70F7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3878" y="4363134"/>
            <a:ext cx="2069206" cy="212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88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1099</Words>
  <Application>Microsoft Office PowerPoint</Application>
  <PresentationFormat>Widescreen</PresentationFormat>
  <Paragraphs>169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Ernest Manning High School ​ AP Information for Parents/Guardians of Grade 10 &amp; Students New to AP Sep. 2026</vt:lpstr>
      <vt:lpstr>Purpose of Advanced Placement (AP)</vt:lpstr>
      <vt:lpstr>This Presentation is designed for Parents/Guardians of</vt:lpstr>
      <vt:lpstr>PowerPoint Presentation</vt:lpstr>
      <vt:lpstr>AP-Cohort Classes</vt:lpstr>
      <vt:lpstr>AP-Cohort Classes</vt:lpstr>
      <vt:lpstr>Our 10-Level AP-Cohort Teachers</vt:lpstr>
      <vt:lpstr>Students Considering Taking AP Course(s) in the Future </vt:lpstr>
      <vt:lpstr>For Students Enrolled in AP Classes (Gr. 11/12)</vt:lpstr>
      <vt:lpstr>For Students Enrolled in AP Classes (Gr. 11/12)</vt:lpstr>
      <vt:lpstr>For Students Enrolled in AP Classes (Gr. 11/12)</vt:lpstr>
      <vt:lpstr>For Students Enrolled in AP Classes (Gr. 11/12)</vt:lpstr>
      <vt:lpstr>For Students Enrolled in AP Classes (Gr. 11/12)</vt:lpstr>
      <vt:lpstr>Your Turn!</vt:lpstr>
      <vt:lpstr>Questions About AP or AP-Cohort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Ernest Manning High School ​ Orientation ​ AP Orientation Session Sep. 29, 2022</dc:title>
  <dc:creator>james.r.rubin83@gmail.com</dc:creator>
  <cp:lastModifiedBy>Rubin, James R</cp:lastModifiedBy>
  <cp:revision>155</cp:revision>
  <dcterms:created xsi:type="dcterms:W3CDTF">2022-09-14T03:52:15Z</dcterms:created>
  <dcterms:modified xsi:type="dcterms:W3CDTF">2026-09-22T04:56:57Z</dcterms:modified>
</cp:coreProperties>
</file>